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3"/>
  </p:notesMasterIdLst>
  <p:handoutMasterIdLst>
    <p:handoutMasterId r:id="rId34"/>
  </p:handoutMasterIdLst>
  <p:sldIdLst>
    <p:sldId id="256" r:id="rId2"/>
    <p:sldId id="257" r:id="rId3"/>
    <p:sldId id="275" r:id="rId4"/>
    <p:sldId id="276" r:id="rId5"/>
    <p:sldId id="277" r:id="rId6"/>
    <p:sldId id="278" r:id="rId7"/>
    <p:sldId id="279" r:id="rId8"/>
    <p:sldId id="280" r:id="rId9"/>
    <p:sldId id="281" r:id="rId10"/>
    <p:sldId id="282" r:id="rId11"/>
    <p:sldId id="283" r:id="rId12"/>
    <p:sldId id="284" r:id="rId13"/>
    <p:sldId id="285" r:id="rId14"/>
    <p:sldId id="286" r:id="rId15"/>
    <p:sldId id="258" r:id="rId16"/>
    <p:sldId id="259" r:id="rId17"/>
    <p:sldId id="260" r:id="rId18"/>
    <p:sldId id="261" r:id="rId19"/>
    <p:sldId id="262" r:id="rId20"/>
    <p:sldId id="263" r:id="rId21"/>
    <p:sldId id="264" r:id="rId22"/>
    <p:sldId id="265" r:id="rId23"/>
    <p:sldId id="266" r:id="rId24"/>
    <p:sldId id="267" r:id="rId25"/>
    <p:sldId id="268" r:id="rId26"/>
    <p:sldId id="269" r:id="rId27"/>
    <p:sldId id="270" r:id="rId28"/>
    <p:sldId id="271" r:id="rId29"/>
    <p:sldId id="272" r:id="rId30"/>
    <p:sldId id="273" r:id="rId31"/>
    <p:sldId id="274" r:id="rId32"/>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F4A5D637-0EF1-4673-A1C3-0A5AA6EB6373}" type="datetimeFigureOut">
              <a:rPr lang="en-US" smtClean="0"/>
              <a:t>12/17/2019</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1B63608B-7C02-4C14-82DC-EE3F1FA97192}" type="slidenum">
              <a:rPr lang="en-US" smtClean="0"/>
              <a:t>‹#›</a:t>
            </a:fld>
            <a:endParaRPr lang="en-US"/>
          </a:p>
        </p:txBody>
      </p:sp>
    </p:spTree>
    <p:extLst>
      <p:ext uri="{BB962C8B-B14F-4D97-AF65-F5344CB8AC3E}">
        <p14:creationId xmlns:p14="http://schemas.microsoft.com/office/powerpoint/2010/main" val="2749772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40B32219-A576-4D65-92AC-4B7107E34118}" type="datetimeFigureOut">
              <a:rPr lang="en-US" smtClean="0"/>
              <a:t>12/17/2019</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348C1532-1536-4448-953F-13EA36C41F29}" type="slidenum">
              <a:rPr lang="en-US" smtClean="0"/>
              <a:t>‹#›</a:t>
            </a:fld>
            <a:endParaRPr lang="en-US"/>
          </a:p>
        </p:txBody>
      </p:sp>
    </p:spTree>
    <p:extLst>
      <p:ext uri="{BB962C8B-B14F-4D97-AF65-F5344CB8AC3E}">
        <p14:creationId xmlns:p14="http://schemas.microsoft.com/office/powerpoint/2010/main" val="38491300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E7AC74E8-C9EE-4690-81CE-BEF15C780225}" type="datetime1">
              <a:rPr lang="en-US" smtClean="0"/>
              <a:t>12/17/2019</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7163783-5168-489F-982B-124649B81E71}" type="datetime1">
              <a:rPr lang="en-US" smtClean="0"/>
              <a:t>12/17/2019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4E9692E-6415-4C33-AA4B-B240B65DF166}" type="datetime1">
              <a:rPr lang="en-US" smtClean="0"/>
              <a:t>12/17/2019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A995744-3FDB-49D0-A86D-22D379CB03B2}" type="datetime1">
              <a:rPr lang="en-US" smtClean="0"/>
              <a:t>12/17/2019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198A368-D9FB-45FE-8751-EC5B8917D6BA}" type="datetime1">
              <a:rPr lang="en-US" smtClean="0"/>
              <a:t>12/17/2019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30A64B5-CAB6-4C30-B012-EC62FF2E067B}" type="datetime1">
              <a:rPr lang="en-US" smtClean="0"/>
              <a:t>12/17/2019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C5FDCB8-6385-4B22-80C3-1CBAFE7573AA}" type="datetime1">
              <a:rPr lang="en-US" smtClean="0"/>
              <a:t>12/17/2019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6C386FF3-44B9-4AD8-9F3B-60383BB1B39E}" type="datetime1">
              <a:rPr lang="en-US" smtClean="0"/>
              <a:t>12/17/2019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073D7BA-9AC4-4699-9271-5BBA37B31B58}" type="datetime1">
              <a:rPr lang="en-US" smtClean="0"/>
              <a:t>12/17/2019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AD5BACC0-A8FD-4CD5-9491-4D93683AA796}" type="datetime1">
              <a:rPr lang="en-US" smtClean="0"/>
              <a:t>12/17/2019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C065191-90CC-4B05-8102-A4D2E78B4A07}" type="datetime1">
              <a:rPr lang="en-US" smtClean="0"/>
              <a:t>12/17/2019</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F55DC57-EBCE-4289-9861-5EA15CA4ADC5}" type="datetime1">
              <a:rPr lang="en-US" smtClean="0"/>
              <a:t>12/17/2019</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Political Communication</a:t>
            </a:r>
            <a:br>
              <a:rPr lang="en-US" dirty="0" smtClean="0"/>
            </a:br>
            <a:r>
              <a:rPr lang="en-US" dirty="0" smtClean="0"/>
              <a:t>Lecture # </a:t>
            </a:r>
            <a:r>
              <a:rPr lang="en-US" dirty="0"/>
              <a:t>1</a:t>
            </a:r>
          </a:p>
        </p:txBody>
      </p:sp>
      <p:sp>
        <p:nvSpPr>
          <p:cNvPr id="3" name="Subtitle 2"/>
          <p:cNvSpPr>
            <a:spLocks noGrp="1"/>
          </p:cNvSpPr>
          <p:nvPr>
            <p:ph type="subTitle" idx="1"/>
          </p:nvPr>
        </p:nvSpPr>
        <p:spPr/>
        <p:txBody>
          <a:bodyPr/>
          <a:lstStyle/>
          <a:p>
            <a:r>
              <a:rPr lang="en-US" dirty="0" smtClean="0"/>
              <a:t>Some important terminologies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a:p>
        </p:txBody>
      </p:sp>
    </p:spTree>
    <p:extLst>
      <p:ext uri="{BB962C8B-B14F-4D97-AF65-F5344CB8AC3E}">
        <p14:creationId xmlns:p14="http://schemas.microsoft.com/office/powerpoint/2010/main" val="7642615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10</a:t>
            </a:fld>
            <a:endParaRPr lang="en-US"/>
          </a:p>
        </p:txBody>
      </p:sp>
      <p:sp>
        <p:nvSpPr>
          <p:cNvPr id="4" name="Title 3"/>
          <p:cNvSpPr>
            <a:spLocks noGrp="1"/>
          </p:cNvSpPr>
          <p:nvPr>
            <p:ph type="title"/>
          </p:nvPr>
        </p:nvSpPr>
        <p:spPr/>
        <p:txBody>
          <a:bodyPr/>
          <a:lstStyle/>
          <a:p>
            <a:endParaRPr lang="en-US"/>
          </a:p>
        </p:txBody>
      </p:sp>
    </p:spTree>
    <p:extLst>
      <p:ext uri="{BB962C8B-B14F-4D97-AF65-F5344CB8AC3E}">
        <p14:creationId xmlns:p14="http://schemas.microsoft.com/office/powerpoint/2010/main" val="31317027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11</a:t>
            </a:fld>
            <a:endParaRPr lang="en-US"/>
          </a:p>
        </p:txBody>
      </p:sp>
      <p:sp>
        <p:nvSpPr>
          <p:cNvPr id="4" name="Title 3"/>
          <p:cNvSpPr>
            <a:spLocks noGrp="1"/>
          </p:cNvSpPr>
          <p:nvPr>
            <p:ph type="title"/>
          </p:nvPr>
        </p:nvSpPr>
        <p:spPr/>
        <p:txBody>
          <a:bodyPr/>
          <a:lstStyle/>
          <a:p>
            <a:endParaRPr lang="en-US"/>
          </a:p>
        </p:txBody>
      </p:sp>
    </p:spTree>
    <p:extLst>
      <p:ext uri="{BB962C8B-B14F-4D97-AF65-F5344CB8AC3E}">
        <p14:creationId xmlns:p14="http://schemas.microsoft.com/office/powerpoint/2010/main" val="25466955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12</a:t>
            </a:fld>
            <a:endParaRPr lang="en-US"/>
          </a:p>
        </p:txBody>
      </p:sp>
      <p:sp>
        <p:nvSpPr>
          <p:cNvPr id="4" name="Title 3"/>
          <p:cNvSpPr>
            <a:spLocks noGrp="1"/>
          </p:cNvSpPr>
          <p:nvPr>
            <p:ph type="title"/>
          </p:nvPr>
        </p:nvSpPr>
        <p:spPr/>
        <p:txBody>
          <a:bodyPr/>
          <a:lstStyle/>
          <a:p>
            <a:endParaRPr lang="en-US"/>
          </a:p>
        </p:txBody>
      </p:sp>
    </p:spTree>
    <p:extLst>
      <p:ext uri="{BB962C8B-B14F-4D97-AF65-F5344CB8AC3E}">
        <p14:creationId xmlns:p14="http://schemas.microsoft.com/office/powerpoint/2010/main" val="18718411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13</a:t>
            </a:fld>
            <a:endParaRPr lang="en-US"/>
          </a:p>
        </p:txBody>
      </p:sp>
      <p:sp>
        <p:nvSpPr>
          <p:cNvPr id="4" name="Title 3"/>
          <p:cNvSpPr>
            <a:spLocks noGrp="1"/>
          </p:cNvSpPr>
          <p:nvPr>
            <p:ph type="title"/>
          </p:nvPr>
        </p:nvSpPr>
        <p:spPr/>
        <p:txBody>
          <a:bodyPr/>
          <a:lstStyle/>
          <a:p>
            <a:endParaRPr lang="en-US"/>
          </a:p>
        </p:txBody>
      </p:sp>
    </p:spTree>
    <p:extLst>
      <p:ext uri="{BB962C8B-B14F-4D97-AF65-F5344CB8AC3E}">
        <p14:creationId xmlns:p14="http://schemas.microsoft.com/office/powerpoint/2010/main" val="35028749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14</a:t>
            </a:fld>
            <a:endParaRPr lang="en-US"/>
          </a:p>
        </p:txBody>
      </p:sp>
      <p:sp>
        <p:nvSpPr>
          <p:cNvPr id="4" name="Title 3"/>
          <p:cNvSpPr>
            <a:spLocks noGrp="1"/>
          </p:cNvSpPr>
          <p:nvPr>
            <p:ph type="title"/>
          </p:nvPr>
        </p:nvSpPr>
        <p:spPr/>
        <p:txBody>
          <a:bodyPr/>
          <a:lstStyle/>
          <a:p>
            <a:endParaRPr lang="en-US"/>
          </a:p>
        </p:txBody>
      </p:sp>
    </p:spTree>
    <p:extLst>
      <p:ext uri="{BB962C8B-B14F-4D97-AF65-F5344CB8AC3E}">
        <p14:creationId xmlns:p14="http://schemas.microsoft.com/office/powerpoint/2010/main" val="37312682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a:t>In 1789, Louis </a:t>
            </a:r>
            <a:r>
              <a:rPr lang="en-US" dirty="0" smtClean="0"/>
              <a:t>XVI (16) </a:t>
            </a:r>
            <a:r>
              <a:rPr lang="en-US" dirty="0"/>
              <a:t>convened a national assembly </a:t>
            </a:r>
            <a:br>
              <a:rPr lang="en-US" dirty="0"/>
            </a:br>
            <a:r>
              <a:rPr lang="en-US" dirty="0"/>
              <a:t>of the 3 estates. [Since, the press was not involved, it was called the "fourth estate" by some writers - to mean unofficial and less biased.]</a:t>
            </a:r>
            <a:br>
              <a:rPr lang="en-US" dirty="0"/>
            </a:br>
            <a:r>
              <a:rPr lang="en-US" dirty="0"/>
              <a:t/>
            </a:r>
            <a:br>
              <a:rPr lang="en-US" dirty="0"/>
            </a:br>
            <a:r>
              <a:rPr lang="en-US" dirty="0"/>
              <a:t> When the 3 estates started getting seated in the assembly, the third estate members [common people] were made to sit on the left of the King while the first two estates [clergy and nobility] were made to the sit on the </a:t>
            </a:r>
            <a:r>
              <a:rPr lang="en-US" dirty="0" smtClean="0"/>
              <a:t>right.</a:t>
            </a:r>
            <a:r>
              <a:rPr lang="en-US" dirty="0"/>
              <a:t> </a:t>
            </a:r>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spTree>
    <p:extLst>
      <p:ext uri="{BB962C8B-B14F-4D97-AF65-F5344CB8AC3E}">
        <p14:creationId xmlns:p14="http://schemas.microsoft.com/office/powerpoint/2010/main" val="7638311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algn="just"/>
            <a:r>
              <a:rPr lang="en-US" dirty="0"/>
              <a:t>During the French revolution [started just after this first gathering]  the third estate who were seated on the left increasingly started the anti-establishment ideas, while the right side was working on protecting the establishment. They eventually threw out the monarch, the religious authorities and the nobles. </a:t>
            </a:r>
            <a:br>
              <a:rPr lang="en-US" dirty="0"/>
            </a:br>
            <a:r>
              <a:rPr lang="en-US" dirty="0"/>
              <a:t/>
            </a:r>
            <a:br>
              <a:rPr lang="en-US" dirty="0"/>
            </a:br>
            <a:r>
              <a:rPr lang="en-US" dirty="0"/>
              <a:t>Since then, left wing meant throwing the establishment and right wing mean protecting the establishment. </a:t>
            </a:r>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a:p>
        </p:txBody>
      </p:sp>
    </p:spTree>
    <p:extLst>
      <p:ext uri="{BB962C8B-B14F-4D97-AF65-F5344CB8AC3E}">
        <p14:creationId xmlns:p14="http://schemas.microsoft.com/office/powerpoint/2010/main" val="38522886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n-US" dirty="0" smtClean="0"/>
              <a:t>Left is about change and right is about preservation </a:t>
            </a:r>
          </a:p>
          <a:p>
            <a:r>
              <a:rPr lang="en-US" b="1" dirty="0"/>
              <a:t>People change</a:t>
            </a:r>
          </a:p>
          <a:p>
            <a:r>
              <a:rPr lang="en-US" dirty="0"/>
              <a:t>People don't remain on the same side throughout. When he was younger, Stalin fought on the side of the revolutionaries since he wanted to change &amp; get the power. However, as soon as he got the power he became the establishment against which others had to fight. In some sense, almost all leftists transform into a totalitarian establishment. No one wants to give up power, while everyone wants to take power. </a:t>
            </a:r>
            <a:br>
              <a:rPr lang="en-US" dirty="0"/>
            </a:br>
            <a:r>
              <a:rPr lang="en-US" dirty="0"/>
              <a:t/>
            </a:r>
            <a:br>
              <a:rPr lang="en-US" dirty="0"/>
            </a:br>
            <a:r>
              <a:rPr lang="en-US" dirty="0"/>
              <a:t>Even in benign cases, you can see this. Both </a:t>
            </a:r>
            <a:r>
              <a:rPr lang="en-US" dirty="0" err="1"/>
              <a:t>Mahatama</a:t>
            </a:r>
            <a:r>
              <a:rPr lang="en-US" dirty="0"/>
              <a:t> Gandhi and Steve Jobs were lefties in the sense that they were </a:t>
            </a:r>
            <a:r>
              <a:rPr lang="en-US" dirty="0" smtClean="0"/>
              <a:t>revolutionaries. </a:t>
            </a:r>
            <a:r>
              <a:rPr lang="en-US" dirty="0"/>
              <a:t>But, both built organizations that eventually were the biggest on the land &amp; became </a:t>
            </a:r>
            <a:r>
              <a:rPr lang="en-US" i="1" dirty="0"/>
              <a:t>the establishment. </a:t>
            </a:r>
            <a:endParaRPr lang="en-US" dirty="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a:p>
        </p:txBody>
      </p:sp>
    </p:spTree>
    <p:extLst>
      <p:ext uri="{BB962C8B-B14F-4D97-AF65-F5344CB8AC3E}">
        <p14:creationId xmlns:p14="http://schemas.microsoft.com/office/powerpoint/2010/main" val="9117172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a:t>Left wing means a group of </a:t>
            </a:r>
            <a:r>
              <a:rPr lang="en-US" dirty="0" smtClean="0"/>
              <a:t>individualists </a:t>
            </a:r>
            <a:r>
              <a:rPr lang="en-US" dirty="0"/>
              <a:t>who are </a:t>
            </a:r>
            <a:r>
              <a:rPr lang="en-US" dirty="0" smtClean="0"/>
              <a:t>aiming </a:t>
            </a:r>
            <a:r>
              <a:rPr lang="en-US" dirty="0"/>
              <a:t>to throw the past and looking for a change. It can be in economic or religious or cultural dimensions. In a healthy society, both left and right ideas are needed.</a:t>
            </a:r>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18</a:t>
            </a:fld>
            <a:endParaRPr lang="en-US"/>
          </a:p>
        </p:txBody>
      </p:sp>
    </p:spTree>
    <p:extLst>
      <p:ext uri="{BB962C8B-B14F-4D97-AF65-F5344CB8AC3E}">
        <p14:creationId xmlns:p14="http://schemas.microsoft.com/office/powerpoint/2010/main" val="27908433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b="1" dirty="0" smtClean="0"/>
              <a:t>Hegemony </a:t>
            </a:r>
          </a:p>
          <a:p>
            <a:pPr marL="0" indent="0" algn="just">
              <a:buNone/>
            </a:pPr>
            <a:r>
              <a:rPr lang="en-US" dirty="0"/>
              <a:t>Hegemony is political or cultural dominance or authority over others. </a:t>
            </a:r>
            <a:r>
              <a:rPr lang="en-US" dirty="0" smtClean="0"/>
              <a:t>The dominant state is known as hegemon.</a:t>
            </a:r>
          </a:p>
          <a:p>
            <a:pPr algn="just"/>
            <a:r>
              <a:rPr lang="en-US" b="1" dirty="0" smtClean="0"/>
              <a:t>Imperialism</a:t>
            </a:r>
          </a:p>
          <a:p>
            <a:pPr marL="0" indent="0" algn="just">
              <a:buNone/>
            </a:pPr>
            <a:r>
              <a:rPr lang="en-US" dirty="0"/>
              <a:t>a policy of extending a country's power and influence through colonization, use of military force, or other means.</a:t>
            </a:r>
            <a:endParaRPr lang="en-US" b="1" dirty="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19</a:t>
            </a:fld>
            <a:endParaRPr lang="en-US"/>
          </a:p>
        </p:txBody>
      </p:sp>
    </p:spTree>
    <p:extLst>
      <p:ext uri="{BB962C8B-B14F-4D97-AF65-F5344CB8AC3E}">
        <p14:creationId xmlns:p14="http://schemas.microsoft.com/office/powerpoint/2010/main" val="23985372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In the Middle Ages, Europe had a social order that was </a:t>
            </a:r>
            <a:r>
              <a:rPr lang="en-US" dirty="0" smtClean="0"/>
              <a:t>similar </a:t>
            </a:r>
            <a:r>
              <a:rPr lang="en-US" dirty="0"/>
              <a:t>to the Indian caste system. </a:t>
            </a:r>
            <a:br>
              <a:rPr lang="en-US" dirty="0"/>
            </a:br>
            <a:r>
              <a:rPr lang="en-US" dirty="0"/>
              <a:t>First Estate: </a:t>
            </a:r>
            <a:r>
              <a:rPr lang="en-US" dirty="0" smtClean="0"/>
              <a:t>Priests (ministers) </a:t>
            </a:r>
            <a:r>
              <a:rPr lang="en-US" dirty="0"/>
              <a:t>and clergymen</a:t>
            </a:r>
            <a:br>
              <a:rPr lang="en-US" dirty="0"/>
            </a:br>
            <a:r>
              <a:rPr lang="en-US" dirty="0"/>
              <a:t>Second Estate: Nobility and </a:t>
            </a:r>
            <a:r>
              <a:rPr lang="en-US" dirty="0" smtClean="0"/>
              <a:t>warriors (soldiers)</a:t>
            </a:r>
            <a:r>
              <a:rPr lang="en-US" dirty="0"/>
              <a:t/>
            </a:r>
            <a:br>
              <a:rPr lang="en-US" dirty="0"/>
            </a:br>
            <a:r>
              <a:rPr lang="en-US" dirty="0"/>
              <a:t>Third Estate: Workers</a:t>
            </a:r>
          </a:p>
        </p:txBody>
      </p:sp>
      <p:sp>
        <p:nvSpPr>
          <p:cNvPr id="2" name="Title 1"/>
          <p:cNvSpPr>
            <a:spLocks noGrp="1"/>
          </p:cNvSpPr>
          <p:nvPr>
            <p:ph type="title"/>
          </p:nvPr>
        </p:nvSpPr>
        <p:spPr/>
        <p:txBody>
          <a:bodyPr/>
          <a:lstStyle/>
          <a:p>
            <a:r>
              <a:rPr lang="en-US" dirty="0" smtClean="0"/>
              <a:t>Left Wing and Right Wing</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17597085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buFont typeface="Wingdings" pitchFamily="2" charset="2"/>
              <a:buChar char="Ø"/>
            </a:pPr>
            <a:r>
              <a:rPr lang="en-US" b="1" dirty="0" smtClean="0"/>
              <a:t>Cultural Imperialism</a:t>
            </a:r>
          </a:p>
          <a:p>
            <a:pPr marL="0" indent="0" algn="just">
              <a:buNone/>
            </a:pPr>
            <a:r>
              <a:rPr lang="en-US" dirty="0"/>
              <a:t>Cultural imperialism is the cultural aspects of </a:t>
            </a:r>
            <a:r>
              <a:rPr lang="en-US" dirty="0" err="1"/>
              <a:t>imperialism.Imperialism</a:t>
            </a:r>
            <a:r>
              <a:rPr lang="en-US" dirty="0"/>
              <a:t>, here, is referring to the creation and maintenance of unequal relationships between civilizations favoring the more powerful civilization.</a:t>
            </a:r>
            <a:endParaRPr lang="en-US" dirty="0" smtClean="0"/>
          </a:p>
          <a:p>
            <a:pPr marL="0" indent="0" algn="just">
              <a:buNone/>
            </a:pPr>
            <a:r>
              <a:rPr lang="en-US" sz="2800" dirty="0" smtClean="0">
                <a:latin typeface="Times New Roman" pitchFamily="18" charset="0"/>
                <a:cs typeface="Times New Roman" pitchFamily="18" charset="0"/>
              </a:rPr>
              <a:t>Herbert </a:t>
            </a:r>
            <a:r>
              <a:rPr lang="en-US" sz="2800" dirty="0" err="1" smtClean="0">
                <a:latin typeface="Times New Roman" pitchFamily="18" charset="0"/>
                <a:cs typeface="Times New Roman" pitchFamily="18" charset="0"/>
              </a:rPr>
              <a:t>Shiller</a:t>
            </a:r>
            <a:r>
              <a:rPr lang="en-US" sz="2800" dirty="0" smtClean="0">
                <a:latin typeface="Times New Roman" pitchFamily="18" charset="0"/>
                <a:cs typeface="Times New Roman" pitchFamily="18" charset="0"/>
              </a:rPr>
              <a:t> proposed in 1973 that </a:t>
            </a:r>
            <a:r>
              <a:rPr lang="en-US" sz="2800" dirty="0">
                <a:latin typeface="Times New Roman" pitchFamily="18" charset="0"/>
                <a:cs typeface="Times New Roman" pitchFamily="18" charset="0"/>
              </a:rPr>
              <a:t>Western nations dominate the media around the world which in return has a powerful effect on Third World Cultures by imposing </a:t>
            </a:r>
            <a:r>
              <a:rPr lang="en-US" sz="2800" dirty="0" smtClean="0">
                <a:latin typeface="Times New Roman" pitchFamily="18" charset="0"/>
                <a:cs typeface="Times New Roman" pitchFamily="18" charset="0"/>
              </a:rPr>
              <a:t>on </a:t>
            </a:r>
            <a:r>
              <a:rPr lang="en-US" sz="2800" dirty="0">
                <a:latin typeface="Times New Roman" pitchFamily="18" charset="0"/>
                <a:cs typeface="Times New Roman" pitchFamily="18" charset="0"/>
              </a:rPr>
              <a:t>them Western views and therefore destroying their native cultures.</a:t>
            </a:r>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a:p>
        </p:txBody>
      </p:sp>
    </p:spTree>
    <p:extLst>
      <p:ext uri="{BB962C8B-B14F-4D97-AF65-F5344CB8AC3E}">
        <p14:creationId xmlns:p14="http://schemas.microsoft.com/office/powerpoint/2010/main" val="34422242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buNone/>
            </a:pPr>
            <a:r>
              <a:rPr lang="en-US" b="1" dirty="0"/>
              <a:t>Four Worlds</a:t>
            </a:r>
            <a:r>
              <a:rPr lang="en-US" dirty="0"/>
              <a:t/>
            </a:r>
            <a:br>
              <a:rPr lang="en-US" dirty="0"/>
            </a:br>
            <a:r>
              <a:rPr lang="en-US" dirty="0"/>
              <a:t>After World War II the world split into two large geopolitical blocs and spheres of influence with contrary views on government and the politically correct society: </a:t>
            </a:r>
            <a:br>
              <a:rPr lang="en-US" dirty="0"/>
            </a:br>
            <a:r>
              <a:rPr lang="en-US" dirty="0"/>
              <a:t>1 - The bloc of democratic-industrial countries within the American influence sphere, the "First World".</a:t>
            </a:r>
            <a:br>
              <a:rPr lang="en-US" dirty="0"/>
            </a:br>
            <a:r>
              <a:rPr lang="en-US" dirty="0"/>
              <a:t>2 - The Eastern bloc of the communist-socialist states, the "Second World". </a:t>
            </a:r>
            <a:br>
              <a:rPr lang="en-US" dirty="0"/>
            </a:br>
            <a:endParaRPr lang="en-US" dirty="0"/>
          </a:p>
        </p:txBody>
      </p:sp>
      <p:sp>
        <p:nvSpPr>
          <p:cNvPr id="2" name="Title 1"/>
          <p:cNvSpPr>
            <a:spLocks noGrp="1"/>
          </p:cNvSpPr>
          <p:nvPr>
            <p:ph type="title"/>
          </p:nvPr>
        </p:nvSpPr>
        <p:spPr/>
        <p:txBody>
          <a:bodyPr/>
          <a:lstStyle/>
          <a:p>
            <a:r>
              <a:rPr lang="en-US" dirty="0" smtClean="0"/>
              <a:t>Four Worlds</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a:p>
        </p:txBody>
      </p:sp>
    </p:spTree>
    <p:extLst>
      <p:ext uri="{BB962C8B-B14F-4D97-AF65-F5344CB8AC3E}">
        <p14:creationId xmlns:p14="http://schemas.microsoft.com/office/powerpoint/2010/main" val="42756001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3 - The remaining three-quarters of the world's population, states not aligned with either bloc were regarded as the "Third World."</a:t>
            </a:r>
            <a:br>
              <a:rPr lang="en-US" dirty="0"/>
            </a:br>
            <a:r>
              <a:rPr lang="en-US" dirty="0"/>
              <a:t>4 - The term "Fourth World", coined in the early 1970s by </a:t>
            </a:r>
            <a:r>
              <a:rPr lang="en-US" dirty="0" err="1"/>
              <a:t>Shuswap</a:t>
            </a:r>
            <a:r>
              <a:rPr lang="en-US" dirty="0"/>
              <a:t> Chief George Manuel, refers to widely unknown nations (cultural entities) of indigenous peoples, "First Nations" living within or across national state boundaries. </a:t>
            </a:r>
            <a:r>
              <a:rPr lang="en-US" dirty="0" smtClean="0"/>
              <a:t>(Native American Indians)</a:t>
            </a:r>
            <a:endParaRPr lang="en-US" dirty="0"/>
          </a:p>
          <a:p>
            <a:endParaRPr lang="en-US" dirty="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22</a:t>
            </a:fld>
            <a:endParaRPr lang="en-US"/>
          </a:p>
        </p:txBody>
      </p:sp>
    </p:spTree>
    <p:extLst>
      <p:ext uri="{BB962C8B-B14F-4D97-AF65-F5344CB8AC3E}">
        <p14:creationId xmlns:p14="http://schemas.microsoft.com/office/powerpoint/2010/main" val="32842693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smtClean="0"/>
              <a:t>The </a:t>
            </a:r>
            <a:r>
              <a:rPr lang="en-US" dirty="0"/>
              <a:t>widely recognized all the 7 continents are listed by size below, from biggest to smallest.</a:t>
            </a:r>
          </a:p>
          <a:p>
            <a:r>
              <a:rPr lang="en-US" b="1" cap="all" dirty="0"/>
              <a:t>ASIA</a:t>
            </a:r>
            <a:r>
              <a:rPr lang="en-US" dirty="0"/>
              <a:t> (43,820,000 </a:t>
            </a:r>
            <a:r>
              <a:rPr lang="en-US" dirty="0" err="1"/>
              <a:t>sq</a:t>
            </a:r>
            <a:r>
              <a:rPr lang="en-US" dirty="0"/>
              <a:t> km) includes 50 countries, and it is the most populated continent, the 60% of the total population of the Earth live here.</a:t>
            </a:r>
          </a:p>
          <a:p>
            <a:r>
              <a:rPr lang="en-US" b="1" cap="all" dirty="0"/>
              <a:t>AFRICA</a:t>
            </a:r>
            <a:r>
              <a:rPr lang="en-US" dirty="0"/>
              <a:t> (30,370,000 </a:t>
            </a:r>
            <a:r>
              <a:rPr lang="en-US" dirty="0" err="1"/>
              <a:t>sq</a:t>
            </a:r>
            <a:r>
              <a:rPr lang="en-US" dirty="0"/>
              <a:t> km) comprises 54 countries. It is the hottest continent and home of the world's largest desert, the Sahara, occupying the 25% of the total area of Africa.</a:t>
            </a:r>
          </a:p>
          <a:p>
            <a:r>
              <a:rPr lang="en-US" b="1" cap="all" dirty="0"/>
              <a:t>NORTH AMERICA</a:t>
            </a:r>
            <a:r>
              <a:rPr lang="en-US" dirty="0"/>
              <a:t> (24,490,000 </a:t>
            </a:r>
            <a:r>
              <a:rPr lang="en-US" dirty="0" err="1"/>
              <a:t>sq</a:t>
            </a:r>
            <a:r>
              <a:rPr lang="en-US" dirty="0"/>
              <a:t> km) includes 23 countries led by the USA as the largest economy in the world.</a:t>
            </a:r>
          </a:p>
          <a:p>
            <a:endParaRPr lang="en-US" dirty="0"/>
          </a:p>
        </p:txBody>
      </p:sp>
      <p:sp>
        <p:nvSpPr>
          <p:cNvPr id="2" name="Title 1"/>
          <p:cNvSpPr>
            <a:spLocks noGrp="1"/>
          </p:cNvSpPr>
          <p:nvPr>
            <p:ph type="title"/>
          </p:nvPr>
        </p:nvSpPr>
        <p:spPr/>
        <p:txBody>
          <a:bodyPr>
            <a:normAutofit fontScale="90000"/>
          </a:bodyPr>
          <a:lstStyle/>
          <a:p>
            <a:r>
              <a:rPr lang="en-US" dirty="0"/>
              <a:t>7 continents of the world</a:t>
            </a:r>
            <a:br>
              <a:rPr lang="en-US" dirty="0"/>
            </a:b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23</a:t>
            </a:fld>
            <a:endParaRPr lang="en-US"/>
          </a:p>
        </p:txBody>
      </p:sp>
    </p:spTree>
    <p:extLst>
      <p:ext uri="{BB962C8B-B14F-4D97-AF65-F5344CB8AC3E}">
        <p14:creationId xmlns:p14="http://schemas.microsoft.com/office/powerpoint/2010/main" val="22354789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b="1" cap="all" dirty="0"/>
              <a:t>SOUTH AMERICA</a:t>
            </a:r>
            <a:r>
              <a:rPr lang="en-US" dirty="0"/>
              <a:t> (17,840,000 </a:t>
            </a:r>
            <a:r>
              <a:rPr lang="en-US" dirty="0" err="1"/>
              <a:t>sq</a:t>
            </a:r>
            <a:r>
              <a:rPr lang="en-US" dirty="0"/>
              <a:t> km) comprises 12 countries. Here is located the largest forest, the Amazon rainforest, which covers 30% of the South America total area.</a:t>
            </a:r>
          </a:p>
          <a:p>
            <a:r>
              <a:rPr lang="en-US" b="1" cap="all" dirty="0"/>
              <a:t>ANTARCTICA</a:t>
            </a:r>
            <a:r>
              <a:rPr lang="en-US" dirty="0"/>
              <a:t> (13,720,000 </a:t>
            </a:r>
            <a:r>
              <a:rPr lang="en-US" dirty="0" err="1"/>
              <a:t>sq</a:t>
            </a:r>
            <a:r>
              <a:rPr lang="en-US" dirty="0"/>
              <a:t> km) is the coldest continent in the world, completely covered with ice. There are no permanent inhabitants, except of scientists maintaining research stations in Antarctica.</a:t>
            </a:r>
          </a:p>
          <a:p>
            <a:endParaRPr lang="en-US" dirty="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24</a:t>
            </a:fld>
            <a:endParaRPr lang="en-US"/>
          </a:p>
        </p:txBody>
      </p:sp>
    </p:spTree>
    <p:extLst>
      <p:ext uri="{BB962C8B-B14F-4D97-AF65-F5344CB8AC3E}">
        <p14:creationId xmlns:p14="http://schemas.microsoft.com/office/powerpoint/2010/main" val="10541544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b="1" cap="all" dirty="0"/>
              <a:t>EUROPE</a:t>
            </a:r>
            <a:r>
              <a:rPr lang="en-US" dirty="0"/>
              <a:t> (10,180,000 </a:t>
            </a:r>
            <a:r>
              <a:rPr lang="en-US" dirty="0" err="1"/>
              <a:t>sq</a:t>
            </a:r>
            <a:r>
              <a:rPr lang="en-US" dirty="0"/>
              <a:t> km) comprises 51 countries. It is the most developed economically continent with the European Union as the biggest economic and political union in the world.</a:t>
            </a:r>
          </a:p>
          <a:p>
            <a:r>
              <a:rPr lang="en-US" b="1" cap="all" dirty="0"/>
              <a:t>AUSTRALIA</a:t>
            </a:r>
            <a:r>
              <a:rPr lang="en-US" dirty="0"/>
              <a:t> (9,008,500 </a:t>
            </a:r>
            <a:r>
              <a:rPr lang="en-US" dirty="0" err="1"/>
              <a:t>sq</a:t>
            </a:r>
            <a:r>
              <a:rPr lang="en-US" dirty="0"/>
              <a:t> km) includes 14 countries. It is the least populated continent after Antarctica, only 0.3% of the total Earth population live here.</a:t>
            </a:r>
          </a:p>
          <a:p>
            <a:endParaRPr lang="en-US" dirty="0"/>
          </a:p>
        </p:txBody>
      </p:sp>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25</a:t>
            </a:fld>
            <a:endParaRPr lang="en-US"/>
          </a:p>
        </p:txBody>
      </p:sp>
    </p:spTree>
    <p:extLst>
      <p:ext uri="{BB962C8B-B14F-4D97-AF65-F5344CB8AC3E}">
        <p14:creationId xmlns:p14="http://schemas.microsoft.com/office/powerpoint/2010/main" val="21695156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a:buFont typeface="Wingdings" pitchFamily="2" charset="2"/>
              <a:buChar char="v"/>
            </a:pPr>
            <a:r>
              <a:rPr lang="en-US" dirty="0" smtClean="0"/>
              <a:t>Communism</a:t>
            </a:r>
          </a:p>
          <a:p>
            <a:pPr marL="0" indent="0">
              <a:buNone/>
            </a:pPr>
            <a:r>
              <a:rPr lang="en-US" dirty="0" smtClean="0"/>
              <a:t>a </a:t>
            </a:r>
            <a:r>
              <a:rPr lang="en-US" dirty="0"/>
              <a:t>way of organizing a society in which the government owns the things that are used to make and transport products (such as land, oil, factories, ships, etc.) and there is no privately owned </a:t>
            </a:r>
            <a:r>
              <a:rPr lang="en-US" dirty="0" smtClean="0"/>
              <a:t>property</a:t>
            </a:r>
          </a:p>
          <a:p>
            <a:pPr>
              <a:buFont typeface="Wingdings" pitchFamily="2" charset="2"/>
              <a:buChar char="v"/>
            </a:pPr>
            <a:r>
              <a:rPr lang="en-US" dirty="0" smtClean="0"/>
              <a:t>Capitalism </a:t>
            </a:r>
          </a:p>
          <a:p>
            <a:pPr marL="0" indent="0">
              <a:buNone/>
            </a:pPr>
            <a:r>
              <a:rPr lang="en-US" dirty="0"/>
              <a:t>a way of organizing an economy so that the things that are used to make and transport products (such as land, oil, factories, ships, etc.) are owned by individual people and companies rather than by the government</a:t>
            </a:r>
          </a:p>
        </p:txBody>
      </p:sp>
      <p:sp>
        <p:nvSpPr>
          <p:cNvPr id="3" name="Title 2"/>
          <p:cNvSpPr>
            <a:spLocks noGrp="1"/>
          </p:cNvSpPr>
          <p:nvPr>
            <p:ph type="title"/>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26</a:t>
            </a:fld>
            <a:endParaRPr lang="en-US"/>
          </a:p>
        </p:txBody>
      </p:sp>
    </p:spTree>
    <p:extLst>
      <p:ext uri="{BB962C8B-B14F-4D97-AF65-F5344CB8AC3E}">
        <p14:creationId xmlns:p14="http://schemas.microsoft.com/office/powerpoint/2010/main" val="2544649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Socialism</a:t>
            </a:r>
          </a:p>
          <a:p>
            <a:r>
              <a:rPr lang="en-US" dirty="0"/>
              <a:t>a way of organizing a society in which major industries are owned and controlled by the government rather than by individual people and </a:t>
            </a:r>
            <a:r>
              <a:rPr lang="en-US" dirty="0" smtClean="0"/>
              <a:t>companies</a:t>
            </a:r>
          </a:p>
          <a:p>
            <a:r>
              <a:rPr lang="en-US" dirty="0" smtClean="0"/>
              <a:t>Fascism (Mussolini </a:t>
            </a:r>
            <a:r>
              <a:rPr lang="en-US" dirty="0" err="1" smtClean="0"/>
              <a:t>italy</a:t>
            </a:r>
            <a:r>
              <a:rPr lang="en-US" dirty="0" smtClean="0"/>
              <a:t>)</a:t>
            </a:r>
          </a:p>
          <a:p>
            <a:r>
              <a:rPr lang="en-US" dirty="0"/>
              <a:t> a way of organizing a society in which a government ruled by a dictator controls the lives of the people and in which people are not allowed to disagree with the government</a:t>
            </a:r>
          </a:p>
          <a:p>
            <a:r>
              <a:rPr lang="en-US" b="1" dirty="0"/>
              <a:t>:</a:t>
            </a:r>
            <a:r>
              <a:rPr lang="en-US" dirty="0"/>
              <a:t> very harsh control or authority</a:t>
            </a:r>
          </a:p>
          <a:p>
            <a:endParaRPr lang="en-US" dirty="0"/>
          </a:p>
        </p:txBody>
      </p:sp>
      <p:sp>
        <p:nvSpPr>
          <p:cNvPr id="3" name="Title 2"/>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27</a:t>
            </a:fld>
            <a:endParaRPr lang="en-US"/>
          </a:p>
        </p:txBody>
      </p:sp>
    </p:spTree>
    <p:extLst>
      <p:ext uri="{BB962C8B-B14F-4D97-AF65-F5344CB8AC3E}">
        <p14:creationId xmlns:p14="http://schemas.microsoft.com/office/powerpoint/2010/main" val="29256130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Nazism Hitler Germany</a:t>
            </a:r>
          </a:p>
          <a:p>
            <a:pPr marL="0" indent="0">
              <a:buNone/>
            </a:pPr>
            <a:r>
              <a:rPr lang="en-US" dirty="0"/>
              <a:t>Nazism on the other hand, referred as National Socialism, is in an ideological concept of the Nazi Party</a:t>
            </a:r>
            <a:r>
              <a:rPr lang="en-US" dirty="0" smtClean="0"/>
              <a:t>.</a:t>
            </a:r>
            <a:r>
              <a:rPr lang="en-US" dirty="0"/>
              <a:t> Nazism </a:t>
            </a:r>
            <a:r>
              <a:rPr lang="en-US" dirty="0" smtClean="0"/>
              <a:t>emphasized </a:t>
            </a:r>
            <a:r>
              <a:rPr lang="en-US" dirty="0"/>
              <a:t>on racism.</a:t>
            </a:r>
            <a:br>
              <a:rPr lang="en-US" dirty="0"/>
            </a:br>
            <a:endParaRPr lang="en-US" dirty="0"/>
          </a:p>
        </p:txBody>
      </p:sp>
      <p:sp>
        <p:nvSpPr>
          <p:cNvPr id="3" name="Title 2"/>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28</a:t>
            </a:fld>
            <a:endParaRPr lang="en-US"/>
          </a:p>
        </p:txBody>
      </p:sp>
    </p:spTree>
    <p:extLst>
      <p:ext uri="{BB962C8B-B14F-4D97-AF65-F5344CB8AC3E}">
        <p14:creationId xmlns:p14="http://schemas.microsoft.com/office/powerpoint/2010/main" val="40744673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en-US" b="1" dirty="0" smtClean="0"/>
              <a:t>Democracy</a:t>
            </a:r>
          </a:p>
          <a:p>
            <a:pPr algn="just"/>
            <a:r>
              <a:rPr lang="en-US" dirty="0"/>
              <a:t>The word "democracy" literally means "rule by the people." In a democracy, the people govern</a:t>
            </a:r>
            <a:r>
              <a:rPr lang="en-US" dirty="0" smtClean="0"/>
              <a:t>.</a:t>
            </a:r>
          </a:p>
          <a:p>
            <a:pPr algn="just"/>
            <a:r>
              <a:rPr lang="en-US" b="1" dirty="0" smtClean="0"/>
              <a:t>Republic</a:t>
            </a:r>
          </a:p>
          <a:p>
            <a:pPr algn="just"/>
            <a:r>
              <a:rPr lang="en-US" dirty="0"/>
              <a:t>A literal democracy is impossible in a political system containing more than a few people. All "democracies" are really republics. In a republic, the people elect representatives to make and enforce laws</a:t>
            </a:r>
          </a:p>
        </p:txBody>
      </p:sp>
      <p:sp>
        <p:nvSpPr>
          <p:cNvPr id="3" name="Title 2"/>
          <p:cNvSpPr>
            <a:spLocks noGrp="1"/>
          </p:cNvSpPr>
          <p:nvPr>
            <p:ph type="title"/>
          </p:nvPr>
        </p:nvSpPr>
        <p:spPr/>
        <p:txBody>
          <a:bodyPr/>
          <a:lstStyle/>
          <a:p>
            <a:r>
              <a:rPr lang="en-US" dirty="0" smtClean="0"/>
              <a:t>Types of Government</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29</a:t>
            </a:fld>
            <a:endParaRPr lang="en-US"/>
          </a:p>
        </p:txBody>
      </p:sp>
    </p:spTree>
    <p:extLst>
      <p:ext uri="{BB962C8B-B14F-4D97-AF65-F5344CB8AC3E}">
        <p14:creationId xmlns:p14="http://schemas.microsoft.com/office/powerpoint/2010/main" val="12046503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3</a:t>
            </a:fld>
            <a:endParaRPr lang="en-US"/>
          </a:p>
        </p:txBody>
      </p:sp>
      <p:sp>
        <p:nvSpPr>
          <p:cNvPr id="4" name="Title 3"/>
          <p:cNvSpPr>
            <a:spLocks noGrp="1"/>
          </p:cNvSpPr>
          <p:nvPr>
            <p:ph type="title"/>
          </p:nvPr>
        </p:nvSpPr>
        <p:spPr/>
        <p:txBody>
          <a:bodyPr/>
          <a:lstStyle/>
          <a:p>
            <a:endParaRPr lang="en-US"/>
          </a:p>
        </p:txBody>
      </p:sp>
    </p:spTree>
    <p:extLst>
      <p:ext uri="{BB962C8B-B14F-4D97-AF65-F5344CB8AC3E}">
        <p14:creationId xmlns:p14="http://schemas.microsoft.com/office/powerpoint/2010/main" val="19737654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algn="just"/>
            <a:r>
              <a:rPr lang="en-US" b="1" dirty="0" smtClean="0"/>
              <a:t>Monarchy</a:t>
            </a:r>
          </a:p>
          <a:p>
            <a:pPr algn="just"/>
            <a:r>
              <a:rPr lang="en-US" dirty="0"/>
              <a:t>A monarchy consists of rule by a king or queen. Sometimes a king is called an "emperor," especially if there is a large empire, such as China before 1911. There are no large monarchies today. The United Kingdom, which has a queen, is really a republic </a:t>
            </a:r>
            <a:r>
              <a:rPr lang="en-US" dirty="0" smtClean="0"/>
              <a:t>because </a:t>
            </a:r>
            <a:r>
              <a:rPr lang="en-US" dirty="0"/>
              <a:t>the queen has virtually no political power</a:t>
            </a:r>
            <a:r>
              <a:rPr lang="en-US" dirty="0" smtClean="0"/>
              <a:t>.</a:t>
            </a:r>
          </a:p>
          <a:p>
            <a:pPr algn="just"/>
            <a:r>
              <a:rPr lang="en-US" b="1" dirty="0" smtClean="0"/>
              <a:t>Aristocracy</a:t>
            </a:r>
          </a:p>
          <a:p>
            <a:pPr algn="just"/>
            <a:r>
              <a:rPr lang="en-US" dirty="0"/>
              <a:t>An aristocracy is rule by the aristocrats. Aristocrats are typically wealthy, educated people. Many monarchies have really been ruled by aristocrats. Today, typically, the term "aristocracy" is used negatively to accuse a republic of being dominated by rich people, such as saying, "The United States has become an aristocracy."</a:t>
            </a:r>
          </a:p>
        </p:txBody>
      </p:sp>
      <p:sp>
        <p:nvSpPr>
          <p:cNvPr id="3" name="Title 2"/>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30</a:t>
            </a:fld>
            <a:endParaRPr lang="en-US"/>
          </a:p>
        </p:txBody>
      </p:sp>
    </p:spTree>
    <p:extLst>
      <p:ext uri="{BB962C8B-B14F-4D97-AF65-F5344CB8AC3E}">
        <p14:creationId xmlns:p14="http://schemas.microsoft.com/office/powerpoint/2010/main" val="28678386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pPr algn="just"/>
            <a:r>
              <a:rPr lang="en-US" b="1" dirty="0" smtClean="0"/>
              <a:t>Dictatorship</a:t>
            </a:r>
          </a:p>
          <a:p>
            <a:pPr algn="just"/>
            <a:r>
              <a:rPr lang="en-US" dirty="0"/>
              <a:t>A dictatorship consists of rule by one person or a group of people. Very few dictators admit they are dictators; they almost always claim to be leaders of democracies. The dictator may be one person, such as Castro in Cuba or Hitler in Germany, or a group of people, such as the Communist Party in China</a:t>
            </a:r>
            <a:r>
              <a:rPr lang="en-US" dirty="0" smtClean="0"/>
              <a:t>.</a:t>
            </a:r>
          </a:p>
          <a:p>
            <a:pPr algn="just"/>
            <a:r>
              <a:rPr lang="en-US" b="1" dirty="0"/>
              <a:t>Democratic </a:t>
            </a:r>
            <a:r>
              <a:rPr lang="en-US" b="1" dirty="0" smtClean="0"/>
              <a:t>Republic</a:t>
            </a:r>
          </a:p>
          <a:p>
            <a:pPr algn="just"/>
            <a:r>
              <a:rPr lang="en-US" dirty="0"/>
              <a:t>Usually, a "democratic republic" is not democratic and is not a republic. A government that officially calls itself a "democratic republic" is usually a dictatorship. Communist dictatorships have been especially prone to use this term. For example, the official name of North Vietnam was "The Democratic Republic of Vietnam." China uses a variant, "The People's Republic of China."</a:t>
            </a:r>
          </a:p>
        </p:txBody>
      </p:sp>
      <p:sp>
        <p:nvSpPr>
          <p:cNvPr id="3" name="Title 2"/>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31</a:t>
            </a:fld>
            <a:endParaRPr lang="en-US"/>
          </a:p>
        </p:txBody>
      </p:sp>
    </p:spTree>
    <p:extLst>
      <p:ext uri="{BB962C8B-B14F-4D97-AF65-F5344CB8AC3E}">
        <p14:creationId xmlns:p14="http://schemas.microsoft.com/office/powerpoint/2010/main" val="29521414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4</a:t>
            </a:fld>
            <a:endParaRPr lang="en-US"/>
          </a:p>
        </p:txBody>
      </p:sp>
      <p:sp>
        <p:nvSpPr>
          <p:cNvPr id="4" name="Title 3"/>
          <p:cNvSpPr>
            <a:spLocks noGrp="1"/>
          </p:cNvSpPr>
          <p:nvPr>
            <p:ph type="title"/>
          </p:nvPr>
        </p:nvSpPr>
        <p:spPr/>
        <p:txBody>
          <a:bodyPr/>
          <a:lstStyle/>
          <a:p>
            <a:endParaRPr lang="en-US"/>
          </a:p>
        </p:txBody>
      </p:sp>
    </p:spTree>
    <p:extLst>
      <p:ext uri="{BB962C8B-B14F-4D97-AF65-F5344CB8AC3E}">
        <p14:creationId xmlns:p14="http://schemas.microsoft.com/office/powerpoint/2010/main" val="33773313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5</a:t>
            </a:fld>
            <a:endParaRPr lang="en-US"/>
          </a:p>
        </p:txBody>
      </p:sp>
      <p:sp>
        <p:nvSpPr>
          <p:cNvPr id="4" name="Title 3"/>
          <p:cNvSpPr>
            <a:spLocks noGrp="1"/>
          </p:cNvSpPr>
          <p:nvPr>
            <p:ph type="title"/>
          </p:nvPr>
        </p:nvSpPr>
        <p:spPr/>
        <p:txBody>
          <a:bodyPr/>
          <a:lstStyle/>
          <a:p>
            <a:endParaRPr lang="en-US"/>
          </a:p>
        </p:txBody>
      </p:sp>
    </p:spTree>
    <p:extLst>
      <p:ext uri="{BB962C8B-B14F-4D97-AF65-F5344CB8AC3E}">
        <p14:creationId xmlns:p14="http://schemas.microsoft.com/office/powerpoint/2010/main" val="29998428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6</a:t>
            </a:fld>
            <a:endParaRPr lang="en-US"/>
          </a:p>
        </p:txBody>
      </p:sp>
      <p:sp>
        <p:nvSpPr>
          <p:cNvPr id="4" name="Title 3"/>
          <p:cNvSpPr>
            <a:spLocks noGrp="1"/>
          </p:cNvSpPr>
          <p:nvPr>
            <p:ph type="title"/>
          </p:nvPr>
        </p:nvSpPr>
        <p:spPr/>
        <p:txBody>
          <a:bodyPr/>
          <a:lstStyle/>
          <a:p>
            <a:endParaRPr lang="en-US"/>
          </a:p>
        </p:txBody>
      </p:sp>
    </p:spTree>
    <p:extLst>
      <p:ext uri="{BB962C8B-B14F-4D97-AF65-F5344CB8AC3E}">
        <p14:creationId xmlns:p14="http://schemas.microsoft.com/office/powerpoint/2010/main" val="21019155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7</a:t>
            </a:fld>
            <a:endParaRPr lang="en-US"/>
          </a:p>
        </p:txBody>
      </p:sp>
      <p:sp>
        <p:nvSpPr>
          <p:cNvPr id="4" name="Title 3"/>
          <p:cNvSpPr>
            <a:spLocks noGrp="1"/>
          </p:cNvSpPr>
          <p:nvPr>
            <p:ph type="title"/>
          </p:nvPr>
        </p:nvSpPr>
        <p:spPr/>
        <p:txBody>
          <a:bodyPr/>
          <a:lstStyle/>
          <a:p>
            <a:endParaRPr lang="en-US"/>
          </a:p>
        </p:txBody>
      </p:sp>
    </p:spTree>
    <p:extLst>
      <p:ext uri="{BB962C8B-B14F-4D97-AF65-F5344CB8AC3E}">
        <p14:creationId xmlns:p14="http://schemas.microsoft.com/office/powerpoint/2010/main" val="12867229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8</a:t>
            </a:fld>
            <a:endParaRPr lang="en-US"/>
          </a:p>
        </p:txBody>
      </p:sp>
      <p:sp>
        <p:nvSpPr>
          <p:cNvPr id="4" name="Title 3"/>
          <p:cNvSpPr>
            <a:spLocks noGrp="1"/>
          </p:cNvSpPr>
          <p:nvPr>
            <p:ph type="title"/>
          </p:nvPr>
        </p:nvSpPr>
        <p:spPr/>
        <p:txBody>
          <a:bodyPr/>
          <a:lstStyle/>
          <a:p>
            <a:endParaRPr lang="en-US"/>
          </a:p>
        </p:txBody>
      </p:sp>
    </p:spTree>
    <p:extLst>
      <p:ext uri="{BB962C8B-B14F-4D97-AF65-F5344CB8AC3E}">
        <p14:creationId xmlns:p14="http://schemas.microsoft.com/office/powerpoint/2010/main" val="36914394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9</a:t>
            </a:fld>
            <a:endParaRPr lang="en-US"/>
          </a:p>
        </p:txBody>
      </p:sp>
      <p:sp>
        <p:nvSpPr>
          <p:cNvPr id="4" name="Title 3"/>
          <p:cNvSpPr>
            <a:spLocks noGrp="1"/>
          </p:cNvSpPr>
          <p:nvPr>
            <p:ph type="title"/>
          </p:nvPr>
        </p:nvSpPr>
        <p:spPr/>
        <p:txBody>
          <a:bodyPr/>
          <a:lstStyle/>
          <a:p>
            <a:endParaRPr lang="en-US"/>
          </a:p>
        </p:txBody>
      </p:sp>
    </p:spTree>
    <p:extLst>
      <p:ext uri="{BB962C8B-B14F-4D97-AF65-F5344CB8AC3E}">
        <p14:creationId xmlns:p14="http://schemas.microsoft.com/office/powerpoint/2010/main" val="183871718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270</TotalTime>
  <Words>752</Words>
  <Application>Microsoft Office PowerPoint</Application>
  <PresentationFormat>On-screen Show (4:3)</PresentationFormat>
  <Paragraphs>84</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Concourse</vt:lpstr>
      <vt:lpstr>Political Communication Lecture # 1</vt:lpstr>
      <vt:lpstr>Left Wing and Right Wing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Four Worlds</vt:lpstr>
      <vt:lpstr>PowerPoint Presentation</vt:lpstr>
      <vt:lpstr>7 continents of the world </vt:lpstr>
      <vt:lpstr>PowerPoint Presentation</vt:lpstr>
      <vt:lpstr>PowerPoint Presentation</vt:lpstr>
      <vt:lpstr>PowerPoint Presentation</vt:lpstr>
      <vt:lpstr>PowerPoint Presentation</vt:lpstr>
      <vt:lpstr>PowerPoint Presentation</vt:lpstr>
      <vt:lpstr>Types of Government</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International Relations Lecture # 9</dc:title>
  <dc:creator>Dua Computers</dc:creator>
  <cp:lastModifiedBy>Dr Abida</cp:lastModifiedBy>
  <cp:revision>20</cp:revision>
  <cp:lastPrinted>2016-03-28T02:06:08Z</cp:lastPrinted>
  <dcterms:created xsi:type="dcterms:W3CDTF">2006-08-16T00:00:00Z</dcterms:created>
  <dcterms:modified xsi:type="dcterms:W3CDTF">2019-12-18T06:18:00Z</dcterms:modified>
</cp:coreProperties>
</file>